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51" r:id="rId1"/>
  </p:sldMasterIdLst>
  <p:notesMasterIdLst>
    <p:notesMasterId r:id="rId60"/>
  </p:notesMasterIdLst>
  <p:handoutMasterIdLst>
    <p:handoutMasterId r:id="rId61"/>
  </p:handoutMasterIdLst>
  <p:sldIdLst>
    <p:sldId id="290" r:id="rId2"/>
    <p:sldId id="291" r:id="rId3"/>
    <p:sldId id="292" r:id="rId4"/>
    <p:sldId id="338" r:id="rId5"/>
    <p:sldId id="294" r:id="rId6"/>
    <p:sldId id="295" r:id="rId7"/>
    <p:sldId id="339" r:id="rId8"/>
    <p:sldId id="340" r:id="rId9"/>
    <p:sldId id="356" r:id="rId10"/>
    <p:sldId id="297" r:id="rId11"/>
    <p:sldId id="357" r:id="rId12"/>
    <p:sldId id="298" r:id="rId13"/>
    <p:sldId id="358" r:id="rId14"/>
    <p:sldId id="299" r:id="rId15"/>
    <p:sldId id="342" r:id="rId16"/>
    <p:sldId id="300" r:id="rId17"/>
    <p:sldId id="343" r:id="rId18"/>
    <p:sldId id="344" r:id="rId19"/>
    <p:sldId id="302" r:id="rId20"/>
    <p:sldId id="301" r:id="rId21"/>
    <p:sldId id="303" r:id="rId22"/>
    <p:sldId id="359" r:id="rId23"/>
    <p:sldId id="305" r:id="rId24"/>
    <p:sldId id="306" r:id="rId25"/>
    <p:sldId id="347" r:id="rId26"/>
    <p:sldId id="307" r:id="rId27"/>
    <p:sldId id="308" r:id="rId28"/>
    <p:sldId id="309" r:id="rId29"/>
    <p:sldId id="360" r:id="rId30"/>
    <p:sldId id="310" r:id="rId31"/>
    <p:sldId id="361" r:id="rId32"/>
    <p:sldId id="311" r:id="rId33"/>
    <p:sldId id="312" r:id="rId34"/>
    <p:sldId id="353" r:id="rId35"/>
    <p:sldId id="354" r:id="rId36"/>
    <p:sldId id="348" r:id="rId37"/>
    <p:sldId id="320" r:id="rId38"/>
    <p:sldId id="321" r:id="rId39"/>
    <p:sldId id="315" r:id="rId40"/>
    <p:sldId id="316" r:id="rId41"/>
    <p:sldId id="317" r:id="rId42"/>
    <p:sldId id="349" r:id="rId43"/>
    <p:sldId id="319" r:id="rId44"/>
    <p:sldId id="322" r:id="rId45"/>
    <p:sldId id="323" r:id="rId46"/>
    <p:sldId id="328" r:id="rId47"/>
    <p:sldId id="329" r:id="rId48"/>
    <p:sldId id="330" r:id="rId49"/>
    <p:sldId id="362" r:id="rId50"/>
    <p:sldId id="331" r:id="rId51"/>
    <p:sldId id="333" r:id="rId52"/>
    <p:sldId id="363" r:id="rId53"/>
    <p:sldId id="334" r:id="rId54"/>
    <p:sldId id="335" r:id="rId55"/>
    <p:sldId id="364" r:id="rId56"/>
    <p:sldId id="336" r:id="rId57"/>
    <p:sldId id="337" r:id="rId58"/>
    <p:sldId id="365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9442"/>
    <a:srgbClr val="48AC4D"/>
    <a:srgbClr val="F85C1E"/>
    <a:srgbClr val="20409A"/>
    <a:srgbClr val="60C452"/>
    <a:srgbClr val="CC0099"/>
    <a:srgbClr val="CC3399"/>
    <a:srgbClr val="FFFF00"/>
    <a:srgbClr val="CC00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9" autoAdjust="0"/>
    <p:restoredTop sz="94755" autoAdjust="0"/>
  </p:normalViewPr>
  <p:slideViewPr>
    <p:cSldViewPr>
      <p:cViewPr>
        <p:scale>
          <a:sx n="80" d="100"/>
          <a:sy n="80" d="100"/>
        </p:scale>
        <p:origin x="-86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C058C7F-1250-44D3-80F6-C06A7C11C426}" type="datetimeFigureOut">
              <a:rPr lang="en-US"/>
              <a:pPr>
                <a:defRPr/>
              </a:pPr>
              <a:t>7/19/2013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626C12F-0B06-421A-A453-9B59D13AD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6682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BDC3577-1384-41B9-86F2-A64D7F984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332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5"/>
          <p:cNvSpPr txBox="1"/>
          <p:nvPr userDrawn="1"/>
        </p:nvSpPr>
        <p:spPr>
          <a:xfrm>
            <a:off x="0" y="4972029"/>
            <a:ext cx="9144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 smtClean="0">
                <a:solidFill>
                  <a:srgbClr val="3E9442"/>
                </a:solidFill>
                <a:latin typeface="Franklin Gothic Medium" pitchFamily="34" charset="0"/>
              </a:rPr>
              <a:t>Microsoft  Excel  2013</a:t>
            </a:r>
            <a:endParaRPr lang="en-US" sz="6000" dirty="0">
              <a:solidFill>
                <a:srgbClr val="3E9442"/>
              </a:solidFill>
              <a:latin typeface="Franklin Gothic Medium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1628" y="228600"/>
            <a:ext cx="245997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3"/>
          <p:cNvSpPr txBox="1"/>
          <p:nvPr userDrawn="1"/>
        </p:nvSpPr>
        <p:spPr>
          <a:xfrm>
            <a:off x="3886200" y="5116512"/>
            <a:ext cx="3540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3E9442"/>
                </a:solidFill>
              </a:rPr>
              <a:t>®</a:t>
            </a:r>
            <a:endParaRPr lang="en-US" dirty="0">
              <a:solidFill>
                <a:srgbClr val="3E9442"/>
              </a:solidFill>
            </a:endParaRPr>
          </a:p>
        </p:txBody>
      </p:sp>
      <p:sp>
        <p:nvSpPr>
          <p:cNvPr id="7" name="TextBox 14"/>
          <p:cNvSpPr txBox="1"/>
          <p:nvPr userDrawn="1"/>
        </p:nvSpPr>
        <p:spPr>
          <a:xfrm>
            <a:off x="5943600" y="5116512"/>
            <a:ext cx="3540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E9442"/>
                </a:solidFill>
              </a:rPr>
              <a:t>®</a:t>
            </a:r>
          </a:p>
        </p:txBody>
      </p:sp>
      <p:sp>
        <p:nvSpPr>
          <p:cNvPr id="157701" name="Title Placeholder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1524000"/>
          </a:xfrm>
        </p:spPr>
        <p:txBody>
          <a:bodyPr/>
          <a:lstStyle>
            <a:lvl1pPr algn="ctr"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t="3451" b="6899"/>
          <a:stretch>
            <a:fillRect/>
          </a:stretch>
        </p:blipFill>
        <p:spPr bwMode="auto">
          <a:xfrm>
            <a:off x="0" y="2819400"/>
            <a:ext cx="9143999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4DB848"/>
          </a:solidFill>
          <a:ln>
            <a:solidFill>
              <a:srgbClr val="4D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810E0-8EAE-48E8-9484-9A46B5830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21717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3627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727A5-B819-4849-BDAA-E77DE3696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6F4FC-A15E-4CCF-A12D-C1B4180DD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7201-8D33-4AE4-B1F1-DBAEF8B3F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B093A-FDC9-4AD8-941C-8D186E124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8909B-2183-4E4C-968B-603CC8975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C5901-E5F0-49C8-9043-463DFEF29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64604-B0AD-403A-B549-7DD63736F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4C9C5-240E-4B6E-BE1D-CA0EF87F4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CC1FA-F25E-4F2E-9E7A-0A5ACB356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57200" y="1143000"/>
            <a:ext cx="8686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305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82296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1C2F2179-BA34-48B5-AF5F-CE1FE6517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6400800"/>
            <a:ext cx="868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gradFill flip="none" rotWithShape="1">
            <a:gsLst>
              <a:gs pos="0">
                <a:srgbClr val="4DB848"/>
              </a:gs>
              <a:gs pos="65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763000" y="0"/>
            <a:ext cx="381000" cy="685800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100000">
                <a:srgbClr val="4DB84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>
    <p:random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Tutorial 2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 Formatting Workbook Text and Data</a:t>
            </a:r>
          </a:p>
        </p:txBody>
      </p:sp>
    </p:spTree>
    <p:extLst>
      <p:ext uri="{BB962C8B-B14F-4D97-AF65-F5344CB8AC3E}">
        <p14:creationId xmlns:p14="http://schemas.microsoft.com/office/powerpoint/2010/main" xmlns="" val="29536243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Fonts and Font Styles</a:t>
            </a:r>
          </a:p>
        </p:txBody>
      </p:sp>
      <p:sp>
        <p:nvSpPr>
          <p:cNvPr id="17410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 styles</a:t>
            </a:r>
          </a:p>
          <a:p>
            <a:pPr lvl="1"/>
            <a:r>
              <a:rPr lang="en-US" b="1" dirty="0" smtClean="0"/>
              <a:t>Serif fonts</a:t>
            </a:r>
            <a:r>
              <a:rPr lang="en-US" dirty="0" smtClean="0"/>
              <a:t> have extra strokes at the end of each character </a:t>
            </a:r>
          </a:p>
          <a:p>
            <a:pPr lvl="1"/>
            <a:r>
              <a:rPr lang="en-US" b="1" dirty="0" smtClean="0"/>
              <a:t>Sans serif fonts</a:t>
            </a:r>
            <a:r>
              <a:rPr lang="en-US" dirty="0"/>
              <a:t> </a:t>
            </a:r>
            <a:r>
              <a:rPr lang="en-US" dirty="0" smtClean="0"/>
              <a:t>do not have extra strokes</a:t>
            </a:r>
          </a:p>
          <a:p>
            <a:r>
              <a:rPr lang="en-US" dirty="0" smtClean="0"/>
              <a:t>Every </a:t>
            </a:r>
            <a:r>
              <a:rPr lang="en-US" dirty="0"/>
              <a:t>font can be </a:t>
            </a:r>
            <a:r>
              <a:rPr lang="en-US" dirty="0" smtClean="0"/>
              <a:t>further formatted with: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font style such as italic, bold, or bold </a:t>
            </a:r>
            <a:r>
              <a:rPr lang="en-US" dirty="0" smtClean="0"/>
              <a:t>italic</a:t>
            </a:r>
          </a:p>
          <a:p>
            <a:pPr lvl="1"/>
            <a:r>
              <a:rPr lang="en-US" dirty="0" smtClean="0"/>
              <a:t>Underline</a:t>
            </a:r>
          </a:p>
          <a:p>
            <a:pPr lvl="1"/>
            <a:r>
              <a:rPr lang="en-US" dirty="0" smtClean="0"/>
              <a:t>Special </a:t>
            </a:r>
            <a:r>
              <a:rPr lang="en-US" dirty="0"/>
              <a:t>effects such as strikethrough and </a:t>
            </a:r>
            <a:r>
              <a:rPr lang="en-US" dirty="0" smtClean="0"/>
              <a:t>color</a:t>
            </a:r>
          </a:p>
          <a:p>
            <a:r>
              <a:rPr lang="en-US" dirty="0" smtClean="0"/>
              <a:t> Can increase </a:t>
            </a:r>
            <a:r>
              <a:rPr lang="en-US" dirty="0"/>
              <a:t>or decrease </a:t>
            </a:r>
            <a:r>
              <a:rPr lang="en-US" dirty="0" smtClean="0"/>
              <a:t>the font size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8039AC-26C1-4C97-8749-BBB3A22DD918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433383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Fonts and Font Styles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Content Placeholder 5" descr="Fig02-01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1600200"/>
            <a:ext cx="7772400" cy="4308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4357321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Applying a Font Color</a:t>
            </a:r>
          </a:p>
        </p:txBody>
      </p:sp>
      <p:sp>
        <p:nvSpPr>
          <p:cNvPr id="1843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Theme colors </a:t>
            </a:r>
            <a:r>
              <a:rPr lang="en-US" dirty="0" smtClean="0"/>
              <a:t>are the </a:t>
            </a:r>
            <a:r>
              <a:rPr lang="en-US" dirty="0"/>
              <a:t>12 colors that belong to the workbook’s </a:t>
            </a:r>
            <a:r>
              <a:rPr lang="en-US" dirty="0" smtClean="0"/>
              <a:t>theme: 4 for text and backgrounds, 6 for accents and highlights, and 2 for hyperlinks</a:t>
            </a:r>
          </a:p>
          <a:p>
            <a:r>
              <a:rPr lang="en-US" b="1" dirty="0" smtClean="0"/>
              <a:t>Standard colors</a:t>
            </a:r>
            <a:r>
              <a:rPr lang="en-US" dirty="0" smtClean="0"/>
              <a:t> are always available</a:t>
            </a:r>
          </a:p>
          <a:p>
            <a:r>
              <a:rPr lang="en-US" dirty="0" smtClean="0"/>
              <a:t>Can also create custom colors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A62373-3FE7-40A9-8999-F4B3AB0A24D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 descr="Fig02-0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4419600"/>
            <a:ext cx="5257800" cy="1785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6065015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Text Selections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305800" cy="16764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Mini toolbar </a:t>
            </a:r>
            <a:r>
              <a:rPr lang="en-US" dirty="0" smtClean="0"/>
              <a:t>contains buttons </a:t>
            </a:r>
            <a:r>
              <a:rPr lang="en-US" dirty="0"/>
              <a:t>for </a:t>
            </a:r>
            <a:r>
              <a:rPr lang="en-US" dirty="0" smtClean="0"/>
              <a:t>common formatting </a:t>
            </a:r>
            <a:r>
              <a:rPr lang="en-US" dirty="0"/>
              <a:t>options </a:t>
            </a:r>
            <a:r>
              <a:rPr lang="en-US" dirty="0" smtClean="0"/>
              <a:t>used for </a:t>
            </a:r>
            <a:r>
              <a:rPr lang="en-US" dirty="0"/>
              <a:t>the selection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010789"/>
            <a:ext cx="8229600" cy="2932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965527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Fill Colors </a:t>
            </a:r>
            <a:br>
              <a:rPr lang="en-US" dirty="0" smtClean="0"/>
            </a:br>
            <a:r>
              <a:rPr lang="en-US" dirty="0" smtClean="0"/>
              <a:t>and Backgrounds</a:t>
            </a:r>
          </a:p>
        </p:txBody>
      </p:sp>
      <p:sp>
        <p:nvSpPr>
          <p:cNvPr id="20482" name="Rectangle 7"/>
          <p:cNvSpPr>
            <a:spLocks noGrp="1"/>
          </p:cNvSpPr>
          <p:nvPr>
            <p:ph idx="1"/>
          </p:nvPr>
        </p:nvSpPr>
        <p:spPr>
          <a:xfrm>
            <a:off x="457200" y="1219201"/>
            <a:ext cx="8305800" cy="1528504"/>
          </a:xfrm>
        </p:spPr>
        <p:txBody>
          <a:bodyPr/>
          <a:lstStyle/>
          <a:p>
            <a:r>
              <a:rPr lang="en-US" dirty="0"/>
              <a:t>Fill colors can be helpful for distinguishing different </a:t>
            </a:r>
            <a:r>
              <a:rPr lang="en-US" dirty="0" smtClean="0"/>
              <a:t>parts of a worksheet </a:t>
            </a:r>
            <a:r>
              <a:rPr lang="en-US" dirty="0"/>
              <a:t>or adding visual interest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E29AAA-E49A-4BBF-B665-CF1619883829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 descr="Fig02-06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747705"/>
            <a:ext cx="7772400" cy="3378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1432218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a Fill Color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the range you wish to apply a fill color to</a:t>
            </a:r>
          </a:p>
          <a:p>
            <a:r>
              <a:rPr lang="en-US" dirty="0"/>
              <a:t>On the </a:t>
            </a:r>
            <a:r>
              <a:rPr lang="en-US" dirty="0" smtClean="0"/>
              <a:t>HOME tab</a:t>
            </a:r>
            <a:r>
              <a:rPr lang="en-US" dirty="0"/>
              <a:t>, in the Font group, click the Fill Color button arrow, and then click the specific color you wish to use in the Standard Colors </a:t>
            </a:r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964604-B0AD-403A-B549-7DD63736FEC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252099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B35AFC-D334-487B-A039-8318DFCCEA5B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Working with Fill Colors </a:t>
            </a:r>
            <a:br>
              <a:rPr lang="en-US" dirty="0" smtClean="0"/>
            </a:br>
            <a:r>
              <a:rPr lang="en-US" dirty="0" smtClean="0"/>
              <a:t>and Backgrounds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19201"/>
            <a:ext cx="8229600" cy="1142999"/>
          </a:xfrm>
        </p:spPr>
        <p:txBody>
          <a:bodyPr/>
          <a:lstStyle/>
          <a:p>
            <a:r>
              <a:rPr lang="en-US" dirty="0" smtClean="0"/>
              <a:t>Background images can provide a textured appearance on screen; they </a:t>
            </a:r>
            <a:r>
              <a:rPr lang="en-US" altLang="ko-KR" dirty="0" smtClean="0">
                <a:ea typeface="굴림" pitchFamily="34" charset="-127"/>
              </a:rPr>
              <a:t>do not print</a:t>
            </a:r>
          </a:p>
          <a:p>
            <a:endParaRPr lang="en-US" dirty="0" smtClean="0">
              <a:ea typeface="굴림" pitchFamily="34" charset="-127"/>
            </a:endParaRPr>
          </a:p>
          <a:p>
            <a:pPr>
              <a:buNone/>
            </a:pPr>
            <a:endParaRPr lang="en-US" dirty="0" smtClean="0"/>
          </a:p>
        </p:txBody>
      </p:sp>
      <p:pic>
        <p:nvPicPr>
          <p:cNvPr id="7" name="Picture 6" descr="Fig02-07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438400"/>
            <a:ext cx="7772400" cy="3610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4415240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</a:t>
            </a:r>
            <a:r>
              <a:rPr lang="en-US" dirty="0"/>
              <a:t>B</a:t>
            </a:r>
            <a:r>
              <a:rPr lang="en-US" dirty="0" smtClean="0"/>
              <a:t>ackground Image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the ribbon, click the </a:t>
            </a:r>
            <a:r>
              <a:rPr lang="en-US" dirty="0" smtClean="0"/>
              <a:t>PAGE LAYOUT tab </a:t>
            </a:r>
            <a:r>
              <a:rPr lang="en-US" dirty="0"/>
              <a:t>to display the page layout </a:t>
            </a:r>
            <a:r>
              <a:rPr lang="en-US" dirty="0" smtClean="0"/>
              <a:t>options</a:t>
            </a:r>
            <a:endParaRPr lang="en-US" dirty="0"/>
          </a:p>
          <a:p>
            <a:r>
              <a:rPr lang="en-US" dirty="0"/>
              <a:t>In the Page Setup group, click the Background </a:t>
            </a:r>
            <a:r>
              <a:rPr lang="en-US" dirty="0" smtClean="0"/>
              <a:t>button </a:t>
            </a:r>
          </a:p>
          <a:p>
            <a:r>
              <a:rPr lang="en-US" dirty="0" smtClean="0"/>
              <a:t>Click </a:t>
            </a:r>
            <a:r>
              <a:rPr lang="en-US" dirty="0"/>
              <a:t>the Browse </a:t>
            </a:r>
            <a:r>
              <a:rPr lang="en-US" dirty="0" smtClean="0"/>
              <a:t>button; the </a:t>
            </a:r>
            <a:r>
              <a:rPr lang="en-US" dirty="0"/>
              <a:t>Sheet Background dialog box opens allowing you to navigate to the file location </a:t>
            </a:r>
          </a:p>
          <a:p>
            <a:r>
              <a:rPr lang="en-US" dirty="0" smtClean="0"/>
              <a:t>Select the </a:t>
            </a:r>
            <a:r>
              <a:rPr lang="en-US" dirty="0"/>
              <a:t>file, and then </a:t>
            </a:r>
            <a:r>
              <a:rPr lang="en-US" dirty="0" smtClean="0"/>
              <a:t>click Insert; the image </a:t>
            </a:r>
            <a:r>
              <a:rPr lang="en-US" dirty="0"/>
              <a:t>is added to the </a:t>
            </a:r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48941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Functions and Formulas to Calculate Sales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105400"/>
          </a:xfrm>
        </p:spPr>
        <p:txBody>
          <a:bodyPr/>
          <a:lstStyle/>
          <a:p>
            <a:r>
              <a:rPr lang="en-US" dirty="0" smtClean="0"/>
              <a:t>In Excel, you can collet sales data such as:</a:t>
            </a:r>
          </a:p>
          <a:p>
            <a:pPr lvl="1"/>
            <a:r>
              <a:rPr lang="en-US" dirty="0" smtClean="0"/>
              <a:t>Gross Sales</a:t>
            </a:r>
          </a:p>
          <a:p>
            <a:pPr lvl="1"/>
            <a:r>
              <a:rPr lang="en-US" dirty="0" smtClean="0"/>
              <a:t>Cost of Sales</a:t>
            </a:r>
          </a:p>
          <a:p>
            <a:pPr lvl="1"/>
            <a:r>
              <a:rPr lang="en-US" dirty="0" smtClean="0"/>
              <a:t>Operating Expenses</a:t>
            </a:r>
          </a:p>
          <a:p>
            <a:pPr lvl="1"/>
            <a:r>
              <a:rPr lang="en-US" dirty="0" smtClean="0"/>
              <a:t>Net profit/Loss</a:t>
            </a:r>
          </a:p>
          <a:p>
            <a:pPr lvl="1"/>
            <a:r>
              <a:rPr lang="en-US" dirty="0" smtClean="0"/>
              <a:t>Units Sold</a:t>
            </a:r>
          </a:p>
          <a:p>
            <a:pPr lvl="1"/>
            <a:r>
              <a:rPr lang="en-US" dirty="0" smtClean="0"/>
              <a:t>Customers Served</a:t>
            </a:r>
          </a:p>
          <a:p>
            <a:r>
              <a:rPr lang="en-US" dirty="0" smtClean="0"/>
              <a:t>Sales data can be used to </a:t>
            </a:r>
            <a:r>
              <a:rPr lang="en-US" dirty="0"/>
              <a:t>calculate sales </a:t>
            </a:r>
            <a:r>
              <a:rPr lang="en-US" dirty="0" smtClean="0"/>
              <a:t>statistics for an entire company or specific stores and products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72276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Functions and Formulas to Calculate Sales Data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7C1CD5-A222-46E6-B5D8-01BB94722CFB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0" y="35052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Fig02-08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57400"/>
            <a:ext cx="8229600" cy="3416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9435719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</p:txBody>
      </p:sp>
      <p:sp>
        <p:nvSpPr>
          <p:cNvPr id="11270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Change fonts, font style, </a:t>
            </a:r>
            <a:r>
              <a:rPr lang="fr-FR" dirty="0" smtClean="0"/>
              <a:t>and </a:t>
            </a:r>
            <a:r>
              <a:rPr lang="en-US" dirty="0" smtClean="0"/>
              <a:t>font </a:t>
            </a:r>
            <a:r>
              <a:rPr lang="en-US" dirty="0"/>
              <a:t>color</a:t>
            </a:r>
          </a:p>
          <a:p>
            <a:r>
              <a:rPr lang="en-US" dirty="0" smtClean="0"/>
              <a:t>Add </a:t>
            </a:r>
            <a:r>
              <a:rPr lang="en-US" dirty="0"/>
              <a:t>fill colors and </a:t>
            </a:r>
            <a:r>
              <a:rPr lang="en-US" dirty="0" smtClean="0"/>
              <a:t>a background </a:t>
            </a:r>
            <a:r>
              <a:rPr lang="en-US" dirty="0"/>
              <a:t>image</a:t>
            </a:r>
          </a:p>
          <a:p>
            <a:r>
              <a:rPr lang="en-US" dirty="0" smtClean="0"/>
              <a:t>Create </a:t>
            </a:r>
            <a:r>
              <a:rPr lang="en-US" dirty="0"/>
              <a:t>formulas to </a:t>
            </a:r>
            <a:r>
              <a:rPr lang="en-US" dirty="0" smtClean="0"/>
              <a:t>calculate sales </a:t>
            </a:r>
            <a:r>
              <a:rPr lang="en-US" dirty="0"/>
              <a:t>data</a:t>
            </a:r>
          </a:p>
          <a:p>
            <a:r>
              <a:rPr lang="en-US" dirty="0" smtClean="0"/>
              <a:t>Apply </a:t>
            </a:r>
            <a:r>
              <a:rPr lang="en-US" dirty="0"/>
              <a:t>Currency </a:t>
            </a:r>
            <a:r>
              <a:rPr lang="en-US" dirty="0" smtClean="0"/>
              <a:t>and Accounting </a:t>
            </a:r>
            <a:r>
              <a:rPr lang="en-US" dirty="0"/>
              <a:t>formats </a:t>
            </a:r>
            <a:r>
              <a:rPr lang="en-US" dirty="0" smtClean="0"/>
              <a:t>and the</a:t>
            </a:r>
            <a:r>
              <a:rPr lang="en-US" dirty="0"/>
              <a:t> </a:t>
            </a:r>
            <a:r>
              <a:rPr lang="en-US" dirty="0" smtClean="0"/>
              <a:t>Percent </a:t>
            </a:r>
            <a:r>
              <a:rPr lang="en-US" dirty="0"/>
              <a:t>style</a:t>
            </a:r>
          </a:p>
          <a:p>
            <a:r>
              <a:rPr lang="en-US" dirty="0" smtClean="0"/>
              <a:t>Format </a:t>
            </a:r>
            <a:r>
              <a:rPr lang="en-US" dirty="0"/>
              <a:t>dates and times</a:t>
            </a:r>
          </a:p>
          <a:p>
            <a:r>
              <a:rPr lang="en-US" dirty="0" smtClean="0"/>
              <a:t>Align</a:t>
            </a:r>
            <a:r>
              <a:rPr lang="en-US" dirty="0"/>
              <a:t>, indent, and rotate </a:t>
            </a:r>
            <a:r>
              <a:rPr lang="en-US" dirty="0" smtClean="0"/>
              <a:t>cell contents</a:t>
            </a:r>
            <a:endParaRPr lang="en-US" dirty="0"/>
          </a:p>
          <a:p>
            <a:r>
              <a:rPr lang="en-US" dirty="0" smtClean="0"/>
              <a:t>Merge </a:t>
            </a:r>
            <a:r>
              <a:rPr lang="en-US" dirty="0"/>
              <a:t>a group of cells</a:t>
            </a:r>
            <a:endParaRPr lang="en-US" dirty="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AED0400-D5B6-47FC-8BA5-001EF74D54C0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8610600" y="6400800"/>
            <a:ext cx="533400" cy="45720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80A739E-61A4-437D-A492-6802612124A3}" type="slidenum">
              <a:rPr lang="en-US" sz="1200" b="1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200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2564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Numbers</a:t>
            </a:r>
          </a:p>
        </p:txBody>
      </p:sp>
      <p:sp>
        <p:nvSpPr>
          <p:cNvPr id="22530" name="Rectangl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Make workbook easier to interpret</a:t>
            </a:r>
          </a:p>
          <a:p>
            <a:r>
              <a:rPr lang="en-US" dirty="0" smtClean="0"/>
              <a:t>Accomplished by:</a:t>
            </a:r>
          </a:p>
          <a:p>
            <a:pPr lvl="1"/>
            <a:r>
              <a:rPr lang="en-US" dirty="0" smtClean="0"/>
              <a:t>Adding a comma as a thousands separator</a:t>
            </a:r>
          </a:p>
          <a:p>
            <a:pPr lvl="1"/>
            <a:r>
              <a:rPr lang="en-US" dirty="0" smtClean="0"/>
              <a:t>Setting the number of decimal places</a:t>
            </a:r>
          </a:p>
          <a:p>
            <a:pPr lvl="1"/>
            <a:r>
              <a:rPr lang="en-US" dirty="0" smtClean="0"/>
              <a:t>Using percentage and currency symbols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2B2816-9F1D-470B-B79E-859923A9E92B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859107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Number Formats</a:t>
            </a:r>
          </a:p>
        </p:txBody>
      </p:sp>
      <p:sp>
        <p:nvSpPr>
          <p:cNvPr id="24578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105400"/>
          </a:xfrm>
        </p:spPr>
        <p:txBody>
          <a:bodyPr/>
          <a:lstStyle/>
          <a:p>
            <a:r>
              <a:rPr lang="en-US" b="1" dirty="0" smtClean="0"/>
              <a:t>General format</a:t>
            </a:r>
            <a:r>
              <a:rPr lang="en-US" dirty="0" smtClean="0"/>
              <a:t> displays numbers exactly as they are typed</a:t>
            </a:r>
          </a:p>
          <a:p>
            <a:r>
              <a:rPr lang="en-US" dirty="0" smtClean="0"/>
              <a:t>Some numbers may require formatting to make interpretation easier; you might need to:</a:t>
            </a:r>
          </a:p>
          <a:p>
            <a:pPr lvl="1">
              <a:spcBef>
                <a:spcPts val="0"/>
              </a:spcBef>
            </a:pPr>
            <a:r>
              <a:rPr lang="en-US" dirty="0"/>
              <a:t>Change the number of digits displayed to the right of the decimal point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Add </a:t>
            </a:r>
            <a:r>
              <a:rPr lang="en-US" dirty="0"/>
              <a:t>commas to separate thousands in large numbers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Apply </a:t>
            </a:r>
            <a:r>
              <a:rPr lang="en-US" dirty="0"/>
              <a:t>currency symbols to numbers to identify the monetary unit being used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Display </a:t>
            </a:r>
            <a:r>
              <a:rPr lang="en-US" dirty="0"/>
              <a:t>percentages using the % symbol</a:t>
            </a:r>
            <a:endParaRPr lang="en-US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3689A0-D070-461F-ABC0-E28AB8D4DFD1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81259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Number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105400"/>
          </a:xfrm>
        </p:spPr>
        <p:txBody>
          <a:bodyPr/>
          <a:lstStyle/>
          <a:p>
            <a:r>
              <a:rPr lang="en-US" dirty="0" smtClean="0"/>
              <a:t>Excel supports two monetary formats</a:t>
            </a:r>
          </a:p>
          <a:p>
            <a:pPr lvl="1"/>
            <a:r>
              <a:rPr lang="en-US" b="1" dirty="0" smtClean="0"/>
              <a:t>Currency format </a:t>
            </a:r>
          </a:p>
          <a:p>
            <a:pPr lvl="2"/>
            <a:r>
              <a:rPr lang="en-US" sz="2800" dirty="0"/>
              <a:t>P</a:t>
            </a:r>
            <a:r>
              <a:rPr lang="en-US" sz="2800" dirty="0" smtClean="0"/>
              <a:t>laces a currency symbol left of the first digit</a:t>
            </a:r>
          </a:p>
          <a:p>
            <a:pPr lvl="2"/>
            <a:r>
              <a:rPr lang="en-US" sz="2800" dirty="0" smtClean="0"/>
              <a:t>Displays negative numbers with a negative sign</a:t>
            </a:r>
            <a:endParaRPr lang="en-US" sz="2800" dirty="0"/>
          </a:p>
          <a:p>
            <a:pPr lvl="1"/>
            <a:r>
              <a:rPr lang="en-US" b="1" dirty="0"/>
              <a:t>Accounting </a:t>
            </a:r>
            <a:r>
              <a:rPr lang="en-US" b="1" dirty="0" smtClean="0"/>
              <a:t>format </a:t>
            </a:r>
          </a:p>
          <a:p>
            <a:pPr lvl="2"/>
            <a:r>
              <a:rPr lang="en-US" sz="2800" dirty="0"/>
              <a:t>F</a:t>
            </a:r>
            <a:r>
              <a:rPr lang="en-US" sz="2800" dirty="0" smtClean="0"/>
              <a:t>ixes a currency symbol at the left edge of the column</a:t>
            </a:r>
          </a:p>
          <a:p>
            <a:pPr lvl="2"/>
            <a:r>
              <a:rPr lang="en-US" sz="2800" dirty="0"/>
              <a:t>D</a:t>
            </a:r>
            <a:r>
              <a:rPr lang="en-US" sz="2800" dirty="0" smtClean="0"/>
              <a:t>isplays negative numbers within parentheses</a:t>
            </a:r>
          </a:p>
          <a:p>
            <a:pPr lvl="2"/>
            <a:r>
              <a:rPr lang="en-US" sz="2800" dirty="0" smtClean="0"/>
              <a:t>Displays zero values with a dash</a:t>
            </a:r>
          </a:p>
          <a:p>
            <a:pPr lvl="2"/>
            <a:r>
              <a:rPr lang="en-US" sz="2800" dirty="0" smtClean="0"/>
              <a:t>Slightly indents values from the right edge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603447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Applying Number Formats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E64C8-D3DF-4983-A788-1915D83A79FB}" type="slidenum">
              <a:rPr lang="en-US"/>
              <a:pPr>
                <a:defRPr/>
              </a:pPr>
              <a:t>23</a:t>
            </a:fld>
            <a:endParaRPr lang="en-US"/>
          </a:p>
        </p:txBody>
      </p:sp>
      <p:pic>
        <p:nvPicPr>
          <p:cNvPr id="6" name="Picture 5" descr="Fig02-1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733800"/>
            <a:ext cx="7315200" cy="2581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173165"/>
            <a:ext cx="6858000" cy="2367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0214183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377676-EDCD-4CDD-8824-AC8E250F0F4F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764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Formatting Dates and Times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Dates and times are stored as numbers, not as text, so you can a</a:t>
            </a:r>
            <a:r>
              <a:rPr lang="en-US" sz="3200" dirty="0" smtClean="0"/>
              <a:t>pply different formats without affecting values</a:t>
            </a:r>
          </a:p>
          <a:p>
            <a:r>
              <a:rPr lang="en-US" b="1" dirty="0" smtClean="0"/>
              <a:t>Short Date format</a:t>
            </a:r>
            <a:r>
              <a:rPr lang="en-US" dirty="0" smtClean="0"/>
              <a:t>: mm/</a:t>
            </a:r>
            <a:r>
              <a:rPr lang="en-US" dirty="0" err="1" smtClean="0"/>
              <a:t>dd</a:t>
            </a:r>
            <a:r>
              <a:rPr lang="en-US" dirty="0" smtClean="0"/>
              <a:t>/</a:t>
            </a:r>
            <a:r>
              <a:rPr lang="en-US" dirty="0" err="1" smtClean="0"/>
              <a:t>yyy</a:t>
            </a:r>
            <a:endParaRPr lang="en-US" dirty="0" smtClean="0"/>
          </a:p>
          <a:p>
            <a:r>
              <a:rPr lang="en-US" b="1" dirty="0" smtClean="0"/>
              <a:t>Long Date format </a:t>
            </a:r>
            <a:r>
              <a:rPr lang="en-US" dirty="0" smtClean="0"/>
              <a:t>displays the day of the week and the full month name in addition to the day of the month and the year</a:t>
            </a:r>
          </a:p>
          <a:p>
            <a:r>
              <a:rPr lang="en-US" dirty="0" smtClean="0"/>
              <a:t>Other built-in formats include formats for time in 12- or 24-hour formats</a:t>
            </a:r>
          </a:p>
        </p:txBody>
      </p:sp>
    </p:spTree>
    <p:extLst>
      <p:ext uri="{BB962C8B-B14F-4D97-AF65-F5344CB8AC3E}">
        <p14:creationId xmlns:p14="http://schemas.microsoft.com/office/powerpoint/2010/main" xmlns="" val="354620702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Dates and Times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format the date and time</a:t>
            </a:r>
          </a:p>
          <a:p>
            <a:pPr lvl="1"/>
            <a:r>
              <a:rPr lang="en-US" dirty="0"/>
              <a:t>Select the cell in which the date and time should appear</a:t>
            </a:r>
          </a:p>
          <a:p>
            <a:pPr lvl="1"/>
            <a:r>
              <a:rPr lang="en-US" dirty="0"/>
              <a:t>On the ribbon, </a:t>
            </a:r>
            <a:r>
              <a:rPr lang="en-US" dirty="0" smtClean="0"/>
              <a:t>select the HOME </a:t>
            </a:r>
            <a:r>
              <a:rPr lang="en-US" dirty="0"/>
              <a:t>tab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the Number group, click the Number Format button arrow to display </a:t>
            </a:r>
            <a:r>
              <a:rPr lang="en-US" dirty="0" smtClean="0"/>
              <a:t>a list </a:t>
            </a:r>
            <a:r>
              <a:rPr lang="en-US" dirty="0"/>
              <a:t>of number </a:t>
            </a:r>
            <a:r>
              <a:rPr lang="en-US" dirty="0" smtClean="0"/>
              <a:t>formats</a:t>
            </a:r>
          </a:p>
          <a:p>
            <a:pPr lvl="1"/>
            <a:r>
              <a:rPr lang="en-US" dirty="0" smtClean="0"/>
              <a:t>Select </a:t>
            </a:r>
            <a:r>
              <a:rPr lang="en-US" dirty="0"/>
              <a:t>the preferred </a:t>
            </a:r>
            <a:r>
              <a:rPr lang="en-US" dirty="0" smtClean="0"/>
              <a:t>format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964604-B0AD-403A-B549-7DD63736FEC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898438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F9F22B-30B2-45F1-9B46-EDEE7A537DB9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28673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Formatting Worksheet Cells</a:t>
            </a:r>
          </a:p>
        </p:txBody>
      </p:sp>
      <p:sp>
        <p:nvSpPr>
          <p:cNvPr id="28674" name="Rectangle 7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Format appearance of individual cells by:</a:t>
            </a:r>
          </a:p>
          <a:p>
            <a:pPr lvl="1"/>
            <a:r>
              <a:rPr lang="en-US" dirty="0" smtClean="0"/>
              <a:t>Modifying alignment of text within the cell</a:t>
            </a:r>
          </a:p>
          <a:p>
            <a:pPr lvl="1"/>
            <a:r>
              <a:rPr lang="en-US" dirty="0" smtClean="0"/>
              <a:t>Indenting cell text</a:t>
            </a:r>
          </a:p>
          <a:p>
            <a:pPr lvl="1"/>
            <a:r>
              <a:rPr lang="en-US" dirty="0" smtClean="0"/>
              <a:t>Adding borders of different styles and colors</a:t>
            </a:r>
          </a:p>
        </p:txBody>
      </p:sp>
    </p:spTree>
    <p:extLst>
      <p:ext uri="{BB962C8B-B14F-4D97-AF65-F5344CB8AC3E}">
        <p14:creationId xmlns:p14="http://schemas.microsoft.com/office/powerpoint/2010/main" xmlns="" val="250408977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534205-40E9-4AF2-85AA-79E00B8937D8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969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Aligning Cell Content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19200"/>
            <a:ext cx="3763406" cy="5181600"/>
          </a:xfrm>
        </p:spPr>
        <p:txBody>
          <a:bodyPr/>
          <a:lstStyle/>
          <a:p>
            <a:r>
              <a:rPr lang="en-US" sz="3000" dirty="0" smtClean="0"/>
              <a:t>Default:</a:t>
            </a:r>
          </a:p>
          <a:p>
            <a:pPr lvl="1"/>
            <a:r>
              <a:rPr lang="en-US" dirty="0" smtClean="0"/>
              <a:t>Text aligned with left bottom borders</a:t>
            </a:r>
          </a:p>
          <a:p>
            <a:pPr lvl="1"/>
            <a:r>
              <a:rPr lang="en-US" dirty="0" smtClean="0"/>
              <a:t>Numbers aligned with right bottom border</a:t>
            </a:r>
          </a:p>
          <a:p>
            <a:r>
              <a:rPr lang="en-US" sz="3000" dirty="0" smtClean="0"/>
              <a:t>Buttons to set alignment options are in Alignment group on HOME tab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962400" y="1752600"/>
            <a:ext cx="4563959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232971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11D2AC-7A23-4ED5-8522-380E0BFC4709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Formatting Worksheet Cells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19201"/>
            <a:ext cx="8229600" cy="1295400"/>
          </a:xfrm>
        </p:spPr>
        <p:txBody>
          <a:bodyPr/>
          <a:lstStyle/>
          <a:p>
            <a:r>
              <a:rPr lang="en-US" dirty="0" smtClean="0"/>
              <a:t>Indenting is useful for creating subsections</a:t>
            </a:r>
          </a:p>
          <a:p>
            <a:r>
              <a:rPr lang="en-US" dirty="0" smtClean="0"/>
              <a:t>In common accounting practices: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single black border appears above a </a:t>
            </a:r>
            <a:r>
              <a:rPr lang="en-US" dirty="0" smtClean="0"/>
              <a:t>subtotal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single bottom border </a:t>
            </a:r>
            <a:r>
              <a:rPr lang="en-US" dirty="0" smtClean="0"/>
              <a:t>is added </a:t>
            </a:r>
            <a:r>
              <a:rPr lang="en-US" dirty="0"/>
              <a:t>below a calculated </a:t>
            </a:r>
            <a:r>
              <a:rPr lang="en-US" dirty="0" smtClean="0"/>
              <a:t>number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double black bottom border appears </a:t>
            </a:r>
            <a:r>
              <a:rPr lang="en-US" dirty="0" smtClean="0"/>
              <a:t>below the </a:t>
            </a:r>
            <a:r>
              <a:rPr lang="en-US" dirty="0"/>
              <a:t>total</a:t>
            </a:r>
            <a:endParaRPr lang="en-US" dirty="0" smtClean="0"/>
          </a:p>
          <a:p>
            <a:pPr lvl="1">
              <a:buNone/>
            </a:pPr>
            <a:endParaRPr lang="en-US" sz="3200" dirty="0" smtClean="0"/>
          </a:p>
          <a:p>
            <a:pPr lvl="1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109643086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Worksheet Cells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964604-B0AD-403A-B549-7DD63736FEC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6" name="Content Placeholder 5" descr="Fig02-16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905000"/>
            <a:ext cx="8229600" cy="3686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8065129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</a:p>
        </p:txBody>
      </p:sp>
      <p:sp>
        <p:nvSpPr>
          <p:cNvPr id="12293" name="Rectangl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AVERAGE function</a:t>
            </a:r>
          </a:p>
          <a:p>
            <a:r>
              <a:rPr lang="en-US" dirty="0" smtClean="0"/>
              <a:t>Apply </a:t>
            </a:r>
            <a:r>
              <a:rPr lang="en-US" dirty="0"/>
              <a:t>cell styles</a:t>
            </a:r>
          </a:p>
          <a:p>
            <a:r>
              <a:rPr lang="en-US" dirty="0" smtClean="0"/>
              <a:t>Copy </a:t>
            </a:r>
            <a:r>
              <a:rPr lang="en-US" dirty="0"/>
              <a:t>and paste formats </a:t>
            </a:r>
            <a:r>
              <a:rPr lang="en-US" dirty="0" smtClean="0"/>
              <a:t>with the </a:t>
            </a:r>
            <a:r>
              <a:rPr lang="en-US" dirty="0"/>
              <a:t>Format Painter</a:t>
            </a:r>
          </a:p>
          <a:p>
            <a:r>
              <a:rPr lang="en-US" dirty="0" smtClean="0"/>
              <a:t>Find </a:t>
            </a:r>
            <a:r>
              <a:rPr lang="en-US" dirty="0"/>
              <a:t>and replace text </a:t>
            </a:r>
            <a:r>
              <a:rPr lang="en-US" dirty="0" smtClean="0"/>
              <a:t>and formatting</a:t>
            </a:r>
          </a:p>
          <a:p>
            <a:r>
              <a:rPr lang="en-US" dirty="0" smtClean="0"/>
              <a:t>Change workbook themes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7AC84A-FFF7-45A8-8A2A-A20D88EBCA68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991713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Merging Cells</a:t>
            </a:r>
          </a:p>
        </p:txBody>
      </p:sp>
      <p:sp>
        <p:nvSpPr>
          <p:cNvPr id="31746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181600"/>
          </a:xfrm>
        </p:spPr>
        <p:txBody>
          <a:bodyPr/>
          <a:lstStyle/>
          <a:p>
            <a:r>
              <a:rPr lang="en-US" dirty="0" smtClean="0"/>
              <a:t>Retains only content (and cell reference) from upper-left cell in the range</a:t>
            </a:r>
          </a:p>
          <a:p>
            <a:r>
              <a:rPr lang="en-US" dirty="0" smtClean="0"/>
              <a:t>Merge options: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Merge &amp; </a:t>
            </a:r>
            <a:r>
              <a:rPr lang="en-US" dirty="0"/>
              <a:t>Center—merges the range into one cell and horizontally centers the content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/>
              <a:t>Merge Across—merges each row in the selected range across the columns in the range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/>
              <a:t>Merge Cells—merges the range into a single cell, but does not horizontally </a:t>
            </a:r>
            <a:r>
              <a:rPr lang="en-US" dirty="0" smtClean="0"/>
              <a:t>center the </a:t>
            </a:r>
            <a:r>
              <a:rPr lang="en-US" dirty="0"/>
              <a:t>cell content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/>
              <a:t>Unmerge Cells—reverses a merge, returning the merged cell to a range of individual cells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D4376F-19E0-4263-ABB1-E30E437FD14B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971613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Merging Cells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6" name="Content Placeholder 5" descr="Fig02-18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697909"/>
            <a:ext cx="8229600" cy="3864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8100765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Rotating Cell Contents</a:t>
            </a:r>
          </a:p>
        </p:txBody>
      </p:sp>
      <p:sp>
        <p:nvSpPr>
          <p:cNvPr id="32770" name="Rectangle 3"/>
          <p:cNvSpPr>
            <a:spLocks noGrp="1"/>
          </p:cNvSpPr>
          <p:nvPr>
            <p:ph idx="1"/>
          </p:nvPr>
        </p:nvSpPr>
        <p:spPr>
          <a:xfrm>
            <a:off x="457200" y="1219201"/>
            <a:ext cx="8305800" cy="1143000"/>
          </a:xfrm>
        </p:spPr>
        <p:txBody>
          <a:bodyPr/>
          <a:lstStyle/>
          <a:p>
            <a:r>
              <a:rPr lang="en-US" dirty="0" smtClean="0"/>
              <a:t>Can rotate cell text to any angle to save space or provide visual interest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B739EE-2660-42DD-B2CC-AE9F3D8DFF04}" type="slidenum">
              <a:rPr lang="en-US"/>
              <a:pPr>
                <a:defRPr/>
              </a:pPr>
              <a:t>32</a:t>
            </a:fld>
            <a:endParaRPr lang="en-US"/>
          </a:p>
        </p:txBody>
      </p:sp>
      <p:pic>
        <p:nvPicPr>
          <p:cNvPr id="7" name="Picture 6" descr="Fig02-19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274214"/>
            <a:ext cx="7086600" cy="4050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7410896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214DA1-9D4A-46A6-B6A1-C711D07E8EEB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Exploring the </a:t>
            </a:r>
            <a:br>
              <a:rPr lang="en-US" dirty="0" smtClean="0"/>
            </a:br>
            <a:r>
              <a:rPr lang="en-US" dirty="0" smtClean="0"/>
              <a:t>Format Cells Dialog Box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19200"/>
            <a:ext cx="8229600" cy="5105399"/>
          </a:xfrm>
        </p:spPr>
        <p:txBody>
          <a:bodyPr/>
          <a:lstStyle/>
          <a:p>
            <a:r>
              <a:rPr lang="en-US" sz="3200" dirty="0" smtClean="0"/>
              <a:t>Buttons on the HOME tab provide quick access to commonly used formatting</a:t>
            </a:r>
          </a:p>
          <a:p>
            <a:r>
              <a:rPr lang="en-US" dirty="0" smtClean="0"/>
              <a:t>The Format Cells dialog box provides more options for formatting selected cells; six tabs, </a:t>
            </a:r>
            <a:r>
              <a:rPr lang="en-US" dirty="0"/>
              <a:t>each focusing on different options:</a:t>
            </a:r>
          </a:p>
          <a:p>
            <a:pPr lvl="1">
              <a:spcBef>
                <a:spcPts val="0"/>
              </a:spcBef>
            </a:pPr>
            <a:r>
              <a:rPr lang="en-US" dirty="0"/>
              <a:t>Number</a:t>
            </a:r>
            <a:endParaRPr lang="en-US" b="1" dirty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dirty="0"/>
              <a:t>Alignment</a:t>
            </a:r>
          </a:p>
          <a:p>
            <a:pPr lvl="1">
              <a:spcBef>
                <a:spcPts val="0"/>
              </a:spcBef>
            </a:pPr>
            <a:r>
              <a:rPr lang="en-US" dirty="0"/>
              <a:t>Font</a:t>
            </a:r>
          </a:p>
          <a:p>
            <a:pPr lvl="1">
              <a:spcBef>
                <a:spcPts val="0"/>
              </a:spcBef>
            </a:pPr>
            <a:r>
              <a:rPr lang="en-US" dirty="0"/>
              <a:t>Border</a:t>
            </a:r>
          </a:p>
          <a:p>
            <a:pPr lvl="1">
              <a:spcBef>
                <a:spcPts val="0"/>
              </a:spcBef>
            </a:pPr>
            <a:r>
              <a:rPr lang="en-US" dirty="0"/>
              <a:t>Fill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Protection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31289208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02-20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19200"/>
            <a:ext cx="5782462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</a:t>
            </a:r>
            <a:r>
              <a:rPr lang="en-US" dirty="0"/>
              <a:t>Cells Dialog </a:t>
            </a:r>
            <a:r>
              <a:rPr lang="en-US" dirty="0" smtClean="0"/>
              <a:t>Box Options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964604-B0AD-403A-B549-7DD63736FEC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7" name="Content Placeholder 6" descr="Fig02-21.bmp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67383" y="3429000"/>
            <a:ext cx="6867017" cy="2835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125801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Overview</a:t>
            </a:r>
            <a:br>
              <a:rPr lang="en-US" dirty="0" smtClean="0"/>
            </a:br>
            <a:r>
              <a:rPr lang="en-US" dirty="0" smtClean="0"/>
              <a:t>Worksheet Formatted for Printing</a:t>
            </a:r>
            <a:endParaRPr lang="en-US" dirty="0"/>
          </a:p>
        </p:txBody>
      </p:sp>
      <p:pic>
        <p:nvPicPr>
          <p:cNvPr id="6" name="Content Placeholder 5" descr="Fig02_pgEX96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599668"/>
            <a:ext cx="4048045" cy="419100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964604-B0AD-403A-B549-7DD63736FEC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7" name="Picture 6" descr="Fig02_pgEX97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752067"/>
            <a:ext cx="4011059" cy="403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630962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Average Function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1"/>
            <a:ext cx="8305800" cy="2286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/>
              <a:t>AVERAGE function </a:t>
            </a:r>
            <a:r>
              <a:rPr lang="en-US" dirty="0"/>
              <a:t>calculates the average value from a collection of </a:t>
            </a:r>
            <a:r>
              <a:rPr lang="en-US" dirty="0" smtClean="0"/>
              <a:t>numbers</a:t>
            </a:r>
          </a:p>
          <a:p>
            <a:r>
              <a:rPr lang="en-US" dirty="0" smtClean="0"/>
              <a:t>The syntax </a:t>
            </a:r>
            <a:r>
              <a:rPr lang="en-US" dirty="0"/>
              <a:t>of the Average function </a:t>
            </a:r>
            <a:r>
              <a:rPr lang="en-US" dirty="0" smtClean="0"/>
              <a:t>is:</a:t>
            </a:r>
          </a:p>
          <a:p>
            <a:pPr marL="457200" lvl="1" indent="0">
              <a:buNone/>
            </a:pPr>
            <a:r>
              <a:rPr lang="en-US" dirty="0" smtClean="0"/>
              <a:t> AVERAGE </a:t>
            </a:r>
            <a:r>
              <a:rPr lang="en-US" dirty="0"/>
              <a:t>(</a:t>
            </a:r>
            <a:r>
              <a:rPr lang="en-US" i="1" dirty="0"/>
              <a:t>number1, number2, number3, …</a:t>
            </a:r>
            <a:r>
              <a:rPr lang="en-US" dirty="0"/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964604-B0AD-403A-B549-7DD63736FEC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Content Placeholder 5" descr="Fig02-2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43000" y="3358257"/>
            <a:ext cx="6858000" cy="2906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6887529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C71AEA-A325-45D3-B298-04B7D57A3B12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41985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Applying Cell Styles</a:t>
            </a:r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41986" name="Rectangle 7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Use styles to ensure that cells displaying same type of data use the same format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style</a:t>
            </a:r>
            <a:r>
              <a:rPr lang="en-US" dirty="0"/>
              <a:t> is </a:t>
            </a:r>
            <a:r>
              <a:rPr lang="en-US" dirty="0" smtClean="0"/>
              <a:t>a collection </a:t>
            </a:r>
            <a:r>
              <a:rPr lang="en-US" dirty="0"/>
              <a:t>of formatting options that include a specified font, font size, font styles, font color</a:t>
            </a:r>
            <a:r>
              <a:rPr lang="en-US" dirty="0" smtClean="0"/>
              <a:t>, fill </a:t>
            </a:r>
            <a:r>
              <a:rPr lang="en-US" dirty="0"/>
              <a:t>color, and borders</a:t>
            </a:r>
            <a:endParaRPr lang="en-US" dirty="0" smtClean="0"/>
          </a:p>
          <a:p>
            <a:r>
              <a:rPr lang="en-US" dirty="0" smtClean="0"/>
              <a:t>If a style is later revised, the appearance of any cell formatted with that style is updated automatically</a:t>
            </a:r>
          </a:p>
        </p:txBody>
      </p:sp>
    </p:spTree>
    <p:extLst>
      <p:ext uri="{BB962C8B-B14F-4D97-AF65-F5344CB8AC3E}">
        <p14:creationId xmlns:p14="http://schemas.microsoft.com/office/powerpoint/2010/main" xmlns="" val="57813903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025172-0534-4B66-90D1-1AD63B0CA794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4300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Applying Cell Styles</a:t>
            </a:r>
          </a:p>
        </p:txBody>
      </p:sp>
      <p:pic>
        <p:nvPicPr>
          <p:cNvPr id="6" name="Picture 5" descr="Fig02-24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603990"/>
            <a:ext cx="8001000" cy="4263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5369310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BDEA9D-B901-4610-9183-66E50CE6ABD3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36865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Copying and Pasting Formats</a:t>
            </a:r>
          </a:p>
        </p:txBody>
      </p:sp>
      <p:sp>
        <p:nvSpPr>
          <p:cNvPr id="36866" name="Rectangle 7"/>
          <p:cNvSpPr>
            <a:spLocks noGrp="1"/>
          </p:cNvSpPr>
          <p:nvPr>
            <p:ph type="body" idx="4294967295"/>
          </p:nvPr>
        </p:nvSpPr>
        <p:spPr>
          <a:xfrm>
            <a:off x="457200" y="1219201"/>
            <a:ext cx="8229600" cy="2057400"/>
          </a:xfrm>
        </p:spPr>
        <p:txBody>
          <a:bodyPr/>
          <a:lstStyle/>
          <a:p>
            <a:r>
              <a:rPr lang="en-US" dirty="0" smtClean="0"/>
              <a:t>Copying formats with the Format Painter</a:t>
            </a:r>
          </a:p>
          <a:p>
            <a:pPr lvl="1"/>
            <a:r>
              <a:rPr lang="en-US" dirty="0" smtClean="0"/>
              <a:t>Fast and efficient way of maintaining a consistent look and feel throughout a workbook</a:t>
            </a:r>
          </a:p>
          <a:p>
            <a:pPr lvl="1"/>
            <a:r>
              <a:rPr lang="en-US" dirty="0" smtClean="0"/>
              <a:t>Copies formatting without copying data</a:t>
            </a:r>
          </a:p>
        </p:txBody>
      </p:sp>
      <p:pic>
        <p:nvPicPr>
          <p:cNvPr id="6" name="Picture 5" descr="Fig02-27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272642"/>
            <a:ext cx="7315200" cy="301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3880125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7AC84A-FFF7-45A8-8A2A-A20D88EBCA68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2292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Objectives</a:t>
            </a:r>
          </a:p>
        </p:txBody>
      </p:sp>
      <p:sp>
        <p:nvSpPr>
          <p:cNvPr id="12293" name="Rectangle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Highlight </a:t>
            </a:r>
            <a:r>
              <a:rPr lang="en-US" dirty="0"/>
              <a:t>cells </a:t>
            </a:r>
            <a:r>
              <a:rPr lang="en-US" dirty="0" smtClean="0"/>
              <a:t>with conditional </a:t>
            </a:r>
            <a:r>
              <a:rPr lang="en-US" dirty="0"/>
              <a:t>formats</a:t>
            </a:r>
          </a:p>
          <a:p>
            <a:r>
              <a:rPr lang="en-US" dirty="0" smtClean="0"/>
              <a:t>Format </a:t>
            </a:r>
            <a:r>
              <a:rPr lang="en-US" dirty="0"/>
              <a:t>a worksheet </a:t>
            </a:r>
            <a:r>
              <a:rPr lang="en-US" dirty="0" smtClean="0"/>
              <a:t>for printing</a:t>
            </a:r>
            <a:endParaRPr lang="en-US" dirty="0"/>
          </a:p>
          <a:p>
            <a:r>
              <a:rPr lang="en-US" dirty="0" smtClean="0"/>
              <a:t>Set </a:t>
            </a:r>
            <a:r>
              <a:rPr lang="en-US" dirty="0"/>
              <a:t>the print area, insert </a:t>
            </a:r>
            <a:r>
              <a:rPr lang="en-US" dirty="0" smtClean="0"/>
              <a:t>page breaks</a:t>
            </a:r>
            <a:r>
              <a:rPr lang="en-US" dirty="0"/>
              <a:t>, add print titles, </a:t>
            </a:r>
            <a:r>
              <a:rPr lang="en-US" dirty="0" smtClean="0"/>
              <a:t>create headers </a:t>
            </a:r>
            <a:r>
              <a:rPr lang="en-US" dirty="0"/>
              <a:t>and footers, and </a:t>
            </a:r>
            <a:r>
              <a:rPr lang="en-US" dirty="0" smtClean="0"/>
              <a:t>set margins</a:t>
            </a:r>
          </a:p>
        </p:txBody>
      </p:sp>
    </p:spTree>
    <p:extLst>
      <p:ext uri="{BB962C8B-B14F-4D97-AF65-F5344CB8AC3E}">
        <p14:creationId xmlns:p14="http://schemas.microsoft.com/office/powerpoint/2010/main" xmlns="" val="249843912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g02-28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676263"/>
            <a:ext cx="7772400" cy="2886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DFB03-9FDB-49F8-80DD-1908E99869D0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3788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Copying and Pasting Formats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19201"/>
            <a:ext cx="8229600" cy="1066800"/>
          </a:xfrm>
        </p:spPr>
        <p:txBody>
          <a:bodyPr/>
          <a:lstStyle/>
          <a:p>
            <a:r>
              <a:rPr lang="en-US" dirty="0" smtClean="0"/>
              <a:t>Use Paste Options button to paste formatting from a copied range along with its contents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5524863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284908-D734-4731-9724-D0CC949096EC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3891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Copying and Pasting Formats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19201"/>
            <a:ext cx="8229600" cy="1295400"/>
          </a:xfrm>
        </p:spPr>
        <p:txBody>
          <a:bodyPr/>
          <a:lstStyle/>
          <a:p>
            <a:r>
              <a:rPr lang="en-US" dirty="0" smtClean="0"/>
              <a:t>Use Paste Special to control exactly how to paste the copied range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7" name="Picture 6" descr="Fig02-29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2971800"/>
            <a:ext cx="8001000" cy="2453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48482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and Replacing Text </a:t>
            </a:r>
            <a:br>
              <a:rPr lang="en-US" dirty="0" smtClean="0"/>
            </a:br>
            <a:r>
              <a:rPr lang="en-US" dirty="0" smtClean="0"/>
              <a:t>and Formats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Find and Replace commands let you make content and design changes to a Worksheet or the entire workbook </a:t>
            </a:r>
            <a:r>
              <a:rPr lang="en-US" dirty="0" smtClean="0"/>
              <a:t>quickly</a:t>
            </a:r>
            <a:endParaRPr lang="en-US" dirty="0"/>
          </a:p>
          <a:p>
            <a:r>
              <a:rPr lang="en-US" dirty="0"/>
              <a:t>The Find command searches through the current worksheet or workbook for the content or formatting you want to locate</a:t>
            </a:r>
          </a:p>
          <a:p>
            <a:r>
              <a:rPr lang="en-US" dirty="0"/>
              <a:t>The Replace command then substitutes it with the new content or formatting you </a:t>
            </a:r>
            <a:r>
              <a:rPr lang="en-US" dirty="0" smtClean="0"/>
              <a:t>specify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964604-B0AD-403A-B549-7DD63736FEC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6737054"/>
      </p:ext>
    </p:extLst>
  </p:cSld>
  <p:clrMapOvr>
    <a:masterClrMapping/>
  </p:clrMapOvr>
  <p:transition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and Replacing Text</a:t>
            </a:r>
            <a:br>
              <a:rPr lang="en-US" dirty="0" smtClean="0"/>
            </a:br>
            <a:r>
              <a:rPr lang="en-US" dirty="0" smtClean="0"/>
              <a:t>and Formats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7AB207-0489-4420-B350-FDFE482DE4A0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1"/>
            <a:ext cx="8305800" cy="2819400"/>
          </a:xfrm>
        </p:spPr>
        <p:txBody>
          <a:bodyPr/>
          <a:lstStyle/>
          <a:p>
            <a:r>
              <a:rPr lang="en-US" dirty="0"/>
              <a:t>You can </a:t>
            </a:r>
            <a:r>
              <a:rPr lang="en-US" dirty="0" smtClean="0"/>
              <a:t>choose to:</a:t>
            </a:r>
          </a:p>
          <a:p>
            <a:pPr lvl="1">
              <a:spcBef>
                <a:spcPts val="0"/>
              </a:spcBef>
            </a:pPr>
            <a:r>
              <a:rPr lang="en-US" dirty="0"/>
              <a:t>F</a:t>
            </a:r>
            <a:r>
              <a:rPr lang="en-US" dirty="0" smtClean="0"/>
              <a:t>ind </a:t>
            </a:r>
            <a:r>
              <a:rPr lang="en-US" dirty="0"/>
              <a:t>each occurrence of the search text one at a time </a:t>
            </a:r>
            <a:r>
              <a:rPr lang="en-US" dirty="0" smtClean="0"/>
              <a:t>and decide whether to replace it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Highlight </a:t>
            </a:r>
            <a:r>
              <a:rPr lang="en-US" dirty="0"/>
              <a:t>all </a:t>
            </a:r>
            <a:r>
              <a:rPr lang="en-US" dirty="0" smtClean="0"/>
              <a:t>occurrences of </a:t>
            </a:r>
            <a:r>
              <a:rPr lang="en-US" dirty="0"/>
              <a:t>the search text in the </a:t>
            </a:r>
            <a:r>
              <a:rPr lang="en-US" dirty="0" smtClean="0"/>
              <a:t>worksheet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Replace all occurrences </a:t>
            </a:r>
            <a:r>
              <a:rPr lang="en-US" dirty="0"/>
              <a:t>at once without </a:t>
            </a:r>
            <a:r>
              <a:rPr lang="en-US" dirty="0" smtClean="0"/>
              <a:t>reviewing</a:t>
            </a:r>
            <a:endParaRPr lang="en-US" dirty="0"/>
          </a:p>
        </p:txBody>
      </p:sp>
      <p:pic>
        <p:nvPicPr>
          <p:cNvPr id="7" name="Content Placeholder 5" descr="Fig02-30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1500" y="4114800"/>
            <a:ext cx="8001000" cy="195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153473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FBFE83-2195-4F9E-88A5-275EA8349864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44033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Working with Themes</a:t>
            </a:r>
          </a:p>
        </p:txBody>
      </p:sp>
      <p:sp>
        <p:nvSpPr>
          <p:cNvPr id="44034" name="Rectangle 7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Appearance of fonts, colors, and cell styles depends on workbook’s current theme</a:t>
            </a:r>
          </a:p>
          <a:p>
            <a:r>
              <a:rPr lang="en-US" smtClean="0"/>
              <a:t>If theme is changed, formatting of fonts, colors, and cell styles changes throughout entire workbook</a:t>
            </a:r>
          </a:p>
          <a:p>
            <a:r>
              <a:rPr lang="en-US" smtClean="0"/>
              <a:t>Only elements directly tied to a theme change when you select a different theme</a:t>
            </a:r>
          </a:p>
        </p:txBody>
      </p:sp>
    </p:spTree>
    <p:extLst>
      <p:ext uri="{BB962C8B-B14F-4D97-AF65-F5344CB8AC3E}">
        <p14:creationId xmlns:p14="http://schemas.microsoft.com/office/powerpoint/2010/main" xmlns="" val="161521172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190513-1BD3-48D5-95CB-27E5963203B7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4505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Working with Themes</a:t>
            </a:r>
          </a:p>
        </p:txBody>
      </p:sp>
      <p:pic>
        <p:nvPicPr>
          <p:cNvPr id="6" name="Picture 5" descr="Fig02-3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711169"/>
            <a:ext cx="8001000" cy="4003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2843290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39C89A-7DFA-4992-A23F-8A9186B764F0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50177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Highlighting Cells with </a:t>
            </a:r>
            <a:br>
              <a:rPr lang="en-US" dirty="0" smtClean="0"/>
            </a:br>
            <a:r>
              <a:rPr lang="en-US" dirty="0" smtClean="0"/>
              <a:t>Conditional Formats</a:t>
            </a:r>
          </a:p>
        </p:txBody>
      </p:sp>
      <p:sp>
        <p:nvSpPr>
          <p:cNvPr id="50178" name="Rectangle 7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conditional </a:t>
            </a:r>
            <a:r>
              <a:rPr lang="en-US" b="1" dirty="0" smtClean="0"/>
              <a:t>format </a:t>
            </a:r>
            <a:r>
              <a:rPr lang="en-US" dirty="0" smtClean="0"/>
              <a:t>applies </a:t>
            </a:r>
            <a:r>
              <a:rPr lang="en-US" dirty="0"/>
              <a:t>formatting to a cell when its value meets a specified condition</a:t>
            </a:r>
          </a:p>
          <a:p>
            <a:r>
              <a:rPr lang="en-US" dirty="0"/>
              <a:t>Dynamic: the </a:t>
            </a:r>
            <a:r>
              <a:rPr lang="en-US" dirty="0" smtClean="0"/>
              <a:t>formatting can </a:t>
            </a:r>
            <a:r>
              <a:rPr lang="en-US" dirty="0"/>
              <a:t>change when the cell’s value changes</a:t>
            </a:r>
          </a:p>
          <a:p>
            <a:r>
              <a:rPr lang="en-US" dirty="0" smtClean="0"/>
              <a:t>Excel has four conditional formats:</a:t>
            </a:r>
          </a:p>
          <a:p>
            <a:pPr lvl="1"/>
            <a:r>
              <a:rPr lang="en-US" dirty="0" smtClean="0"/>
              <a:t>Data bars</a:t>
            </a:r>
          </a:p>
          <a:p>
            <a:pPr lvl="1"/>
            <a:r>
              <a:rPr lang="en-US" dirty="0" smtClean="0"/>
              <a:t>Highlighting</a:t>
            </a:r>
          </a:p>
          <a:p>
            <a:pPr lvl="1"/>
            <a:r>
              <a:rPr lang="en-US" dirty="0" smtClean="0"/>
              <a:t>Color scales</a:t>
            </a:r>
          </a:p>
          <a:p>
            <a:pPr lvl="1"/>
            <a:r>
              <a:rPr lang="en-US" dirty="0" smtClean="0"/>
              <a:t>Icon sets</a:t>
            </a:r>
          </a:p>
        </p:txBody>
      </p:sp>
    </p:spTree>
    <p:extLst>
      <p:ext uri="{BB962C8B-B14F-4D97-AF65-F5344CB8AC3E}">
        <p14:creationId xmlns:p14="http://schemas.microsoft.com/office/powerpoint/2010/main" xmlns="" val="22476280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64BB40-013C-4532-BBF1-146DFDF59AF0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5120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Highlighting Cells with</a:t>
            </a:r>
            <a:br>
              <a:rPr lang="en-US" dirty="0" smtClean="0"/>
            </a:br>
            <a:r>
              <a:rPr lang="en-US" dirty="0" smtClean="0"/>
              <a:t>Conditional Formats</a:t>
            </a:r>
          </a:p>
        </p:txBody>
      </p:sp>
      <p:sp>
        <p:nvSpPr>
          <p:cNvPr id="51202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19201"/>
            <a:ext cx="8229600" cy="1600200"/>
          </a:xfrm>
        </p:spPr>
        <p:txBody>
          <a:bodyPr/>
          <a:lstStyle/>
          <a:p>
            <a:r>
              <a:rPr lang="en-US" dirty="0" smtClean="0"/>
              <a:t>Each conditional format has a set of rules that define how formatting should be applied and under what conditions the  format will change</a:t>
            </a:r>
          </a:p>
        </p:txBody>
      </p:sp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1500" y="3205095"/>
            <a:ext cx="8001000" cy="2205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3337569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A5C81F2-FBD1-4ECC-B765-1C0F035D6CD1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52228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Highlighting Cells with </a:t>
            </a:r>
            <a:br>
              <a:rPr lang="en-US" dirty="0" smtClean="0"/>
            </a:br>
            <a:r>
              <a:rPr lang="en-US" dirty="0" smtClean="0"/>
              <a:t>Conditional Formats</a:t>
            </a:r>
          </a:p>
        </p:txBody>
      </p:sp>
      <p:pic>
        <p:nvPicPr>
          <p:cNvPr id="6" name="Picture 5" descr="Fig02-34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600200"/>
            <a:ext cx="8001000" cy="425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727046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1"/>
            <a:ext cx="8305800" cy="17526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Quick Analysis tool </a:t>
            </a:r>
            <a:r>
              <a:rPr lang="en-US" dirty="0"/>
              <a:t>provides access to the most common tools for data analysis and formatting 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964604-B0AD-403A-B549-7DD63736FEC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Highlighting Cells with </a:t>
            </a:r>
            <a:br>
              <a:rPr lang="en-US" dirty="0" smtClean="0"/>
            </a:br>
            <a:r>
              <a:rPr lang="en-US" dirty="0" smtClean="0"/>
              <a:t>Conditional Formats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" y="2880360"/>
            <a:ext cx="8001000" cy="3139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09334364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E3EB13-9832-4AF5-8B90-F7336FBF4678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4337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Visual </a:t>
            </a:r>
            <a:r>
              <a:rPr lang="en-US" dirty="0"/>
              <a:t>Overview</a:t>
            </a:r>
            <a:br>
              <a:rPr lang="en-US" dirty="0"/>
            </a:br>
            <a:r>
              <a:rPr lang="en-US" dirty="0"/>
              <a:t>Worksheet with Formatting</a:t>
            </a:r>
            <a:endParaRPr lang="en-US" dirty="0" smtClean="0"/>
          </a:p>
        </p:txBody>
      </p:sp>
      <p:pic>
        <p:nvPicPr>
          <p:cNvPr id="6" name="Picture 5" descr="Fig02_pgEX68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295400"/>
            <a:ext cx="4876800" cy="498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81023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06079E-B66A-4CF7-B4F1-007BEAEB4490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53253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Highlighting Cells with </a:t>
            </a:r>
            <a:br>
              <a:rPr lang="en-US" dirty="0" smtClean="0"/>
            </a:br>
            <a:r>
              <a:rPr lang="en-US" dirty="0" smtClean="0"/>
              <a:t>Conditional Formats</a:t>
            </a:r>
          </a:p>
        </p:txBody>
      </p:sp>
      <p:sp>
        <p:nvSpPr>
          <p:cNvPr id="53254" name="Rectangle 6"/>
          <p:cNvSpPr>
            <a:spLocks noGrp="1"/>
          </p:cNvSpPr>
          <p:nvPr>
            <p:ph type="body" idx="4294967295"/>
          </p:nvPr>
        </p:nvSpPr>
        <p:spPr>
          <a:xfrm>
            <a:off x="457200" y="1219201"/>
            <a:ext cx="8229600" cy="2285999"/>
          </a:xfrm>
        </p:spPr>
        <p:txBody>
          <a:bodyPr/>
          <a:lstStyle/>
          <a:p>
            <a:r>
              <a:rPr lang="en-US" dirty="0" smtClean="0"/>
              <a:t>You can remove </a:t>
            </a:r>
            <a:r>
              <a:rPr lang="en-US" dirty="0"/>
              <a:t>a conditional format at any </a:t>
            </a:r>
            <a:r>
              <a:rPr lang="en-US" dirty="0" smtClean="0"/>
              <a:t>time without </a:t>
            </a:r>
            <a:r>
              <a:rPr lang="en-US" dirty="0"/>
              <a:t>affecting the underlying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Always include a </a:t>
            </a:r>
            <a:r>
              <a:rPr lang="en-US" b="1" dirty="0" smtClean="0"/>
              <a:t>legend</a:t>
            </a:r>
            <a:r>
              <a:rPr lang="en-US" dirty="0" smtClean="0"/>
              <a:t>—a key that identifies each color and its meaning</a:t>
            </a:r>
          </a:p>
        </p:txBody>
      </p:sp>
      <p:pic>
        <p:nvPicPr>
          <p:cNvPr id="7" name="Picture 6" descr="Fig02-37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86200"/>
            <a:ext cx="8229600" cy="1528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592226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a Worksheet </a:t>
            </a:r>
            <a:br>
              <a:rPr lang="en-US" dirty="0" smtClean="0"/>
            </a:br>
            <a:r>
              <a:rPr lang="en-US" dirty="0" smtClean="0"/>
              <a:t>for Printing</a:t>
            </a:r>
          </a:p>
        </p:txBody>
      </p:sp>
      <p:sp>
        <p:nvSpPr>
          <p:cNvPr id="55298" name="Rectangl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 settings can be applied to an entire workbook or to individual sheets</a:t>
            </a:r>
          </a:p>
          <a:p>
            <a:r>
              <a:rPr lang="en-US" dirty="0"/>
              <a:t>Page Break Preview shows only those parts of the active sheet that will print and </a:t>
            </a:r>
            <a:r>
              <a:rPr lang="en-US" dirty="0" smtClean="0"/>
              <a:t>how the </a:t>
            </a:r>
            <a:r>
              <a:rPr lang="en-US" dirty="0"/>
              <a:t>content will be split across pages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FB7D68-B265-4B25-AA33-C1DA13319F8D}" type="slidenum">
              <a:rPr lang="en-US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284787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a Worksheet</a:t>
            </a:r>
            <a:br>
              <a:rPr lang="en-US" dirty="0" smtClean="0"/>
            </a:br>
            <a:r>
              <a:rPr lang="en-US" dirty="0" smtClean="0"/>
              <a:t>for Printing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6" name="Picture 5" descr="Fig02-38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600200"/>
            <a:ext cx="8001000" cy="4334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71438439"/>
      </p:ext>
    </p:extLst>
  </p:cSld>
  <p:clrMapOvr>
    <a:masterClrMapping/>
  </p:clrMapOvr>
  <p:transition>
    <p:rand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the Worksheet </a:t>
            </a:r>
            <a:br>
              <a:rPr lang="en-US" dirty="0" smtClean="0"/>
            </a:br>
            <a:r>
              <a:rPr lang="en-US" dirty="0" smtClean="0"/>
              <a:t>for Printing</a:t>
            </a:r>
          </a:p>
        </p:txBody>
      </p:sp>
      <p:sp>
        <p:nvSpPr>
          <p:cNvPr id="56322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default, all cells in a worksheet containing text, formulas, or values are printed</a:t>
            </a:r>
          </a:p>
          <a:p>
            <a:r>
              <a:rPr lang="en-US" dirty="0" smtClean="0"/>
              <a:t>You can set a print area</a:t>
            </a:r>
            <a:endParaRPr lang="en-US" b="1" dirty="0" smtClean="0"/>
          </a:p>
          <a:p>
            <a:pPr lvl="1"/>
            <a:r>
              <a:rPr lang="en-US" dirty="0" smtClean="0"/>
              <a:t>Region of the worksheet sent to the printer </a:t>
            </a:r>
          </a:p>
          <a:p>
            <a:pPr lvl="1"/>
            <a:r>
              <a:rPr lang="en-US" dirty="0" smtClean="0"/>
              <a:t>Can be set in any view</a:t>
            </a:r>
          </a:p>
          <a:p>
            <a:pPr lvl="1"/>
            <a:r>
              <a:rPr lang="en-US" dirty="0" smtClean="0"/>
              <a:t>Page Break Preview shades the areas that are included in the print area</a:t>
            </a:r>
          </a:p>
          <a:p>
            <a:pPr lvl="1"/>
            <a:r>
              <a:rPr lang="en-US" dirty="0" smtClean="0"/>
              <a:t>Can cover adjacent or nonadjacent range in current worksheet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349DB2-3EBF-4296-91E5-75DEEAC50E92}" type="slidenum">
              <a:rPr lang="en-US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316463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the Worksheet </a:t>
            </a:r>
            <a:br>
              <a:rPr lang="en-US" dirty="0" smtClean="0"/>
            </a:br>
            <a:r>
              <a:rPr lang="en-US" dirty="0" smtClean="0"/>
              <a:t>for Printing</a:t>
            </a:r>
          </a:p>
        </p:txBody>
      </p:sp>
      <p:sp>
        <p:nvSpPr>
          <p:cNvPr id="5734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Inserting page breaks</a:t>
            </a:r>
          </a:p>
          <a:p>
            <a:pPr lvl="1"/>
            <a:r>
              <a:rPr lang="en-US" dirty="0" smtClean="0"/>
              <a:t>When the </a:t>
            </a:r>
            <a:r>
              <a:rPr lang="en-US" dirty="0"/>
              <a:t>contents of a worksheet will not fit onto a single printed </a:t>
            </a:r>
            <a:r>
              <a:rPr lang="en-US" dirty="0" smtClean="0"/>
              <a:t>page, Excel </a:t>
            </a:r>
            <a:r>
              <a:rPr lang="en-US" dirty="0"/>
              <a:t>prints as much of the content </a:t>
            </a:r>
            <a:r>
              <a:rPr lang="en-US" dirty="0" smtClean="0"/>
              <a:t>as fits </a:t>
            </a:r>
            <a:r>
              <a:rPr lang="en-US" dirty="0"/>
              <a:t>on a single page without resizing</a:t>
            </a:r>
            <a:r>
              <a:rPr lang="en-US" dirty="0" smtClean="0"/>
              <a:t>, and </a:t>
            </a:r>
            <a:r>
              <a:rPr lang="en-US" dirty="0"/>
              <a:t>then inserts automatic page breaks to continue printing the remaining </a:t>
            </a:r>
            <a:r>
              <a:rPr lang="en-US" dirty="0" smtClean="0"/>
              <a:t>worksheet content </a:t>
            </a:r>
            <a:r>
              <a:rPr lang="en-US" dirty="0"/>
              <a:t>on successive </a:t>
            </a:r>
            <a:r>
              <a:rPr lang="en-US" dirty="0" smtClean="0"/>
              <a:t>pages</a:t>
            </a:r>
          </a:p>
          <a:p>
            <a:pPr lvl="1"/>
            <a:r>
              <a:rPr lang="en-US" dirty="0" smtClean="0"/>
              <a:t>To split the printout into logical segments, you can insert manual page breaks</a:t>
            </a:r>
          </a:p>
          <a:p>
            <a:pPr lvl="1">
              <a:buNone/>
            </a:pPr>
            <a:endParaRPr lang="en-US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F713E1-6D82-47F0-AE88-C44C1D9966EF}" type="slidenum">
              <a:rPr lang="en-US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97948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 the Worksheet </a:t>
            </a:r>
            <a:br>
              <a:rPr lang="en-US" dirty="0"/>
            </a:br>
            <a:r>
              <a:rPr lang="en-US" dirty="0"/>
              <a:t>for Printing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6" name="Content Placeholder 5" descr="Fig02-39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500" y="1752600"/>
            <a:ext cx="8001000" cy="4014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09602230"/>
      </p:ext>
    </p:extLst>
  </p:cSld>
  <p:clrMapOvr>
    <a:masterClrMapping/>
  </p:clrMapOvr>
  <p:transition>
    <p:rand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Formatting the </a:t>
            </a:r>
            <a:r>
              <a:rPr lang="en-US" dirty="0" smtClean="0"/>
              <a:t>Worksheet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for Printing</a:t>
            </a:r>
          </a:p>
        </p:txBody>
      </p:sp>
      <p:sp>
        <p:nvSpPr>
          <p:cNvPr id="58370" name="Rectangle 5"/>
          <p:cNvSpPr>
            <a:spLocks noGrp="1"/>
          </p:cNvSpPr>
          <p:nvPr>
            <p:ph idx="1"/>
          </p:nvPr>
        </p:nvSpPr>
        <p:spPr>
          <a:xfrm>
            <a:off x="457200" y="1219201"/>
            <a:ext cx="8305800" cy="1575596"/>
          </a:xfrm>
        </p:spPr>
        <p:txBody>
          <a:bodyPr/>
          <a:lstStyle/>
          <a:p>
            <a:r>
              <a:rPr lang="en-US" dirty="0" smtClean="0"/>
              <a:t>Add print titles (descriptive information) on each page of a printout in case pages become separated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0147C-7644-4DF5-991D-0E79F9AE6843}" type="slidenum">
              <a:rPr lang="en-US"/>
              <a:pPr>
                <a:defRPr/>
              </a:pPr>
              <a:t>56</a:t>
            </a:fld>
            <a:endParaRPr lang="en-US"/>
          </a:p>
        </p:txBody>
      </p:sp>
      <p:pic>
        <p:nvPicPr>
          <p:cNvPr id="7" name="Picture 6" descr="Fig02-4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743200"/>
            <a:ext cx="7772400" cy="3488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4924566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02-4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352800"/>
            <a:ext cx="7315200" cy="2942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3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the Worksheet </a:t>
            </a:r>
            <a:br>
              <a:rPr lang="en-US" dirty="0" smtClean="0"/>
            </a:br>
            <a:r>
              <a:rPr lang="en-US" dirty="0" smtClean="0"/>
              <a:t>for Printing</a:t>
            </a:r>
          </a:p>
        </p:txBody>
      </p:sp>
      <p:sp>
        <p:nvSpPr>
          <p:cNvPr id="59394" name="Rectangle 3"/>
          <p:cNvSpPr>
            <a:spLocks noGrp="1"/>
          </p:cNvSpPr>
          <p:nvPr>
            <p:ph idx="1"/>
          </p:nvPr>
        </p:nvSpPr>
        <p:spPr>
          <a:xfrm>
            <a:off x="457200" y="1219201"/>
            <a:ext cx="8305800" cy="2209800"/>
          </a:xfrm>
        </p:spPr>
        <p:txBody>
          <a:bodyPr/>
          <a:lstStyle/>
          <a:p>
            <a:r>
              <a:rPr lang="en-US" dirty="0" smtClean="0"/>
              <a:t>Create page </a:t>
            </a:r>
            <a:r>
              <a:rPr lang="en-US" b="1" dirty="0" smtClean="0"/>
              <a:t>headers</a:t>
            </a:r>
            <a:r>
              <a:rPr lang="en-US" dirty="0" smtClean="0"/>
              <a:t> and </a:t>
            </a:r>
            <a:r>
              <a:rPr lang="en-US" b="1" dirty="0" smtClean="0"/>
              <a:t>footers</a:t>
            </a:r>
            <a:r>
              <a:rPr lang="en-US" dirty="0" smtClean="0"/>
              <a:t> to include text not usually found within the worksheet</a:t>
            </a:r>
          </a:p>
          <a:p>
            <a:r>
              <a:rPr lang="en-US" dirty="0" smtClean="0"/>
              <a:t>Headers and footers have three sections: left, center, right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4E2E03-1F63-4E0D-910E-53712F2A9AD5}" type="slidenum">
              <a:rPr lang="en-US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38945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the Worksheet</a:t>
            </a:r>
            <a:br>
              <a:rPr lang="en-US" dirty="0" smtClean="0"/>
            </a:br>
            <a:r>
              <a:rPr lang="en-US" dirty="0" smtClean="0"/>
              <a:t>for 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029199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margin</a:t>
            </a:r>
            <a:r>
              <a:rPr lang="en-US" dirty="0"/>
              <a:t> is the space between the page content and the edges of the </a:t>
            </a:r>
            <a:r>
              <a:rPr lang="en-US" dirty="0" smtClean="0"/>
              <a:t>page</a:t>
            </a:r>
          </a:p>
          <a:p>
            <a:r>
              <a:rPr lang="en-US" dirty="0"/>
              <a:t>By default</a:t>
            </a:r>
            <a:r>
              <a:rPr lang="en-US" dirty="0" smtClean="0"/>
              <a:t>, Excel </a:t>
            </a:r>
            <a:r>
              <a:rPr lang="en-US" dirty="0"/>
              <a:t>sets the page margins </a:t>
            </a:r>
            <a:r>
              <a:rPr lang="en-US" dirty="0" smtClean="0"/>
              <a:t>to</a:t>
            </a:r>
          </a:p>
          <a:p>
            <a:pPr lvl="1"/>
            <a:r>
              <a:rPr lang="en-US" dirty="0" smtClean="0"/>
              <a:t>0.7 </a:t>
            </a:r>
            <a:r>
              <a:rPr lang="en-US" dirty="0"/>
              <a:t>inch on the left and right </a:t>
            </a:r>
            <a:r>
              <a:rPr lang="en-US" dirty="0" smtClean="0"/>
              <a:t>sides</a:t>
            </a:r>
          </a:p>
          <a:p>
            <a:pPr lvl="1"/>
            <a:r>
              <a:rPr lang="en-US" dirty="0" smtClean="0"/>
              <a:t>0.75 </a:t>
            </a:r>
            <a:r>
              <a:rPr lang="en-US" dirty="0"/>
              <a:t>inch on </a:t>
            </a:r>
            <a:r>
              <a:rPr lang="en-US" dirty="0" smtClean="0"/>
              <a:t>the top </a:t>
            </a:r>
            <a:r>
              <a:rPr lang="en-US" dirty="0"/>
              <a:t>and </a:t>
            </a:r>
            <a:r>
              <a:rPr lang="en-US" dirty="0" smtClean="0"/>
              <a:t>bottom</a:t>
            </a:r>
          </a:p>
          <a:p>
            <a:pPr lvl="1"/>
            <a:r>
              <a:rPr lang="en-US" dirty="0" smtClean="0"/>
              <a:t>0.3-inch </a:t>
            </a:r>
            <a:r>
              <a:rPr lang="en-US" dirty="0"/>
              <a:t>margins around the header and </a:t>
            </a:r>
            <a:r>
              <a:rPr lang="en-US" dirty="0" smtClean="0"/>
              <a:t>footer</a:t>
            </a:r>
          </a:p>
          <a:p>
            <a:r>
              <a:rPr lang="en-US" dirty="0" smtClean="0"/>
              <a:t>You can </a:t>
            </a:r>
            <a:r>
              <a:rPr lang="en-US" dirty="0"/>
              <a:t>reduce or increase these margins as needed by selecting predefined margin sizes </a:t>
            </a:r>
            <a:r>
              <a:rPr lang="en-US" dirty="0" smtClean="0"/>
              <a:t>or setting </a:t>
            </a:r>
            <a:r>
              <a:rPr lang="en-US" dirty="0"/>
              <a:t>your </a:t>
            </a:r>
            <a:r>
              <a:rPr lang="en-US" dirty="0" smtClean="0"/>
              <a:t>own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5306222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DDFC59-B627-4315-BD30-10384A0763C5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Visual Overview</a:t>
            </a:r>
            <a:br>
              <a:rPr lang="en-US" dirty="0" smtClean="0"/>
            </a:br>
            <a:r>
              <a:rPr lang="en-US" dirty="0" smtClean="0"/>
              <a:t>Worksheet with Formatting</a:t>
            </a:r>
          </a:p>
        </p:txBody>
      </p:sp>
      <p:pic>
        <p:nvPicPr>
          <p:cNvPr id="6" name="Picture 5" descr="Fig02_pgEX69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295400"/>
            <a:ext cx="4929167" cy="496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629307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Cell Text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add formatting to a workbook by choosing its fonts, styles, colors, and decorative features through the use of </a:t>
            </a:r>
            <a:r>
              <a:rPr lang="en-US" dirty="0" smtClean="0"/>
              <a:t>themes</a:t>
            </a:r>
            <a:endParaRPr lang="en-US" dirty="0"/>
          </a:p>
          <a:p>
            <a:r>
              <a:rPr lang="en-US" dirty="0"/>
              <a:t>A </a:t>
            </a:r>
            <a:r>
              <a:rPr lang="en-US" b="1" dirty="0"/>
              <a:t>theme </a:t>
            </a:r>
            <a:r>
              <a:rPr lang="en-US" dirty="0"/>
              <a:t>is a collection of formatting for text, colors, and graphical effects that are applied</a:t>
            </a:r>
            <a:r>
              <a:rPr lang="en-US" b="1" dirty="0"/>
              <a:t> </a:t>
            </a:r>
            <a:r>
              <a:rPr lang="en-US" dirty="0"/>
              <a:t>throughout a workbook to create a specific look and </a:t>
            </a:r>
            <a:r>
              <a:rPr lang="en-US" dirty="0" smtClean="0"/>
              <a:t>feel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964604-B0AD-403A-B549-7DD63736FEC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128250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Cell Text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</a:t>
            </a:r>
            <a:r>
              <a:rPr lang="en-US" dirty="0"/>
              <a:t>you format a workbook, </a:t>
            </a:r>
            <a:r>
              <a:rPr lang="en-US" dirty="0" smtClean="0"/>
              <a:t>galleries </a:t>
            </a:r>
            <a:r>
              <a:rPr lang="en-US" dirty="0"/>
              <a:t>and Live Preview show how a workbook would be affected by a formatting </a:t>
            </a:r>
            <a:r>
              <a:rPr lang="en-US" dirty="0" smtClean="0"/>
              <a:t>selection </a:t>
            </a:r>
            <a:endParaRPr lang="en-US" dirty="0"/>
          </a:p>
          <a:p>
            <a:pPr lvl="1"/>
            <a:r>
              <a:rPr lang="en-US" dirty="0"/>
              <a:t>A </a:t>
            </a:r>
            <a:r>
              <a:rPr lang="en-US" b="1" dirty="0"/>
              <a:t>G</a:t>
            </a:r>
            <a:r>
              <a:rPr lang="en-US" b="1" dirty="0" smtClean="0"/>
              <a:t>allery </a:t>
            </a:r>
            <a:r>
              <a:rPr lang="en-US" dirty="0"/>
              <a:t>is a menu </a:t>
            </a:r>
            <a:r>
              <a:rPr lang="en-US" dirty="0" smtClean="0"/>
              <a:t>that </a:t>
            </a:r>
            <a:r>
              <a:rPr lang="en-US" dirty="0"/>
              <a:t>shows a visual representation of the options available for the selected </a:t>
            </a:r>
            <a:r>
              <a:rPr lang="en-US" dirty="0" smtClean="0"/>
              <a:t>button</a:t>
            </a:r>
          </a:p>
          <a:p>
            <a:pPr lvl="1"/>
            <a:r>
              <a:rPr lang="en-US" b="1" dirty="0"/>
              <a:t>Live Preview </a:t>
            </a:r>
            <a:r>
              <a:rPr lang="en-US" dirty="0"/>
              <a:t>shows the effects of formatting options before you apply them; by pointing to different options, you can quickly see different results before selecting the format you want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964604-B0AD-403A-B549-7DD63736FEC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67285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Fonts and Font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Theme font</a:t>
            </a:r>
          </a:p>
          <a:p>
            <a:pPr lvl="1"/>
            <a:r>
              <a:rPr lang="en-US" dirty="0" smtClean="0"/>
              <a:t>Associated with </a:t>
            </a:r>
            <a:r>
              <a:rPr lang="en-US" dirty="0"/>
              <a:t>a particular </a:t>
            </a:r>
            <a:r>
              <a:rPr lang="en-US" dirty="0" smtClean="0"/>
              <a:t>theme</a:t>
            </a:r>
          </a:p>
          <a:p>
            <a:pPr lvl="1"/>
            <a:r>
              <a:rPr lang="en-US" dirty="0" smtClean="0"/>
              <a:t>Used </a:t>
            </a:r>
            <a:r>
              <a:rPr lang="en-US" dirty="0"/>
              <a:t>for headings and body </a:t>
            </a:r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Change </a:t>
            </a:r>
            <a:r>
              <a:rPr lang="en-US" dirty="0"/>
              <a:t>automatically when you change the theme applied to the </a:t>
            </a:r>
            <a:r>
              <a:rPr lang="en-US" dirty="0" smtClean="0"/>
              <a:t>workbook</a:t>
            </a:r>
          </a:p>
          <a:p>
            <a:r>
              <a:rPr lang="en-US" dirty="0" smtClean="0"/>
              <a:t>Text formatted with </a:t>
            </a:r>
            <a:r>
              <a:rPr lang="en-US" dirty="0"/>
              <a:t>a </a:t>
            </a:r>
            <a:r>
              <a:rPr lang="en-US" b="1" dirty="0"/>
              <a:t>non-theme font</a:t>
            </a:r>
            <a:r>
              <a:rPr lang="en-US" dirty="0"/>
              <a:t> </a:t>
            </a:r>
            <a:r>
              <a:rPr lang="en-US" dirty="0" smtClean="0"/>
              <a:t>retains </a:t>
            </a:r>
            <a:r>
              <a:rPr lang="en-US" dirty="0"/>
              <a:t>its appearance no matter what theme is </a:t>
            </a:r>
            <a:r>
              <a:rPr lang="en-US" dirty="0" smtClean="0"/>
              <a:t>used with </a:t>
            </a:r>
            <a:r>
              <a:rPr lang="en-US" dirty="0"/>
              <a:t>the </a:t>
            </a:r>
            <a:r>
              <a:rPr lang="en-US" dirty="0" smtClean="0"/>
              <a:t>workbook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912345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WindowsVista</Template>
  <TotalTime>0</TotalTime>
  <Words>2326</Words>
  <Application>Microsoft Office PowerPoint</Application>
  <PresentationFormat>On-screen Show (4:3)</PresentationFormat>
  <Paragraphs>393</Paragraphs>
  <Slides>58</Slides>
  <Notes>58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2_Office Theme</vt:lpstr>
      <vt:lpstr>Tutorial 2  Formatting Workbook Text and Data</vt:lpstr>
      <vt:lpstr>Objectives</vt:lpstr>
      <vt:lpstr>Objectives</vt:lpstr>
      <vt:lpstr>Objectives</vt:lpstr>
      <vt:lpstr>Visual Overview Worksheet with Formatting</vt:lpstr>
      <vt:lpstr>Visual Overview Worksheet with Formatting</vt:lpstr>
      <vt:lpstr>Formatting Cell Text</vt:lpstr>
      <vt:lpstr>Formatting Cell Text</vt:lpstr>
      <vt:lpstr>Applying Fonts and Font Styles</vt:lpstr>
      <vt:lpstr>Applying Fonts and Font Styles</vt:lpstr>
      <vt:lpstr>Applying Fonts and Font Styles</vt:lpstr>
      <vt:lpstr>Applying a Font Color</vt:lpstr>
      <vt:lpstr>Formatting Text Selections</vt:lpstr>
      <vt:lpstr>Working with Fill Colors  and Backgrounds</vt:lpstr>
      <vt:lpstr>Changing a Fill Color</vt:lpstr>
      <vt:lpstr>Working with Fill Colors  and Backgrounds</vt:lpstr>
      <vt:lpstr>Adding a Background Image</vt:lpstr>
      <vt:lpstr>Using Functions and Formulas to Calculate Sales Data</vt:lpstr>
      <vt:lpstr>Using Functions and Formulas to Calculate Sales Data</vt:lpstr>
      <vt:lpstr>Formatting Numbers</vt:lpstr>
      <vt:lpstr>Applying Number Formats</vt:lpstr>
      <vt:lpstr>Applying Number Formats</vt:lpstr>
      <vt:lpstr>Applying Number Formats</vt:lpstr>
      <vt:lpstr>Formatting Dates and Times</vt:lpstr>
      <vt:lpstr>Formatting Dates and Times</vt:lpstr>
      <vt:lpstr>Formatting Worksheet Cells</vt:lpstr>
      <vt:lpstr>Aligning Cell Content</vt:lpstr>
      <vt:lpstr>Formatting Worksheet Cells</vt:lpstr>
      <vt:lpstr>Formatting Worksheet Cells</vt:lpstr>
      <vt:lpstr>Merging Cells</vt:lpstr>
      <vt:lpstr>Merging Cells</vt:lpstr>
      <vt:lpstr>Rotating Cell Contents</vt:lpstr>
      <vt:lpstr>Exploring the  Format Cells Dialog Box</vt:lpstr>
      <vt:lpstr>Format Cells Dialog Box Options</vt:lpstr>
      <vt:lpstr>Visual Overview Worksheet Formatted for Printing</vt:lpstr>
      <vt:lpstr>Using the Average Function</vt:lpstr>
      <vt:lpstr>Applying Cell Styles</vt:lpstr>
      <vt:lpstr>Applying Cell Styles</vt:lpstr>
      <vt:lpstr>Copying and Pasting Formats</vt:lpstr>
      <vt:lpstr>Copying and Pasting Formats</vt:lpstr>
      <vt:lpstr>Copying and Pasting Formats</vt:lpstr>
      <vt:lpstr>Finding and Replacing Text  and Formats</vt:lpstr>
      <vt:lpstr>Finding and Replacing Text and Formats</vt:lpstr>
      <vt:lpstr>Working with Themes</vt:lpstr>
      <vt:lpstr>Working with Themes</vt:lpstr>
      <vt:lpstr>Highlighting Cells with  Conditional Formats</vt:lpstr>
      <vt:lpstr>Highlighting Cells with Conditional Formats</vt:lpstr>
      <vt:lpstr>Highlighting Cells with  Conditional Formats</vt:lpstr>
      <vt:lpstr>Highlighting Cells with  Conditional Formats</vt:lpstr>
      <vt:lpstr>Highlighting Cells with  Conditional Formats</vt:lpstr>
      <vt:lpstr>Formatting a Worksheet  for Printing</vt:lpstr>
      <vt:lpstr>Formatting a Worksheet for Printing</vt:lpstr>
      <vt:lpstr>Formatting the Worksheet  for Printing</vt:lpstr>
      <vt:lpstr>Formatting the Worksheet  for Printing</vt:lpstr>
      <vt:lpstr>Formatting the Worksheet  for Printing</vt:lpstr>
      <vt:lpstr>Formatting the Worksheet  for Printing</vt:lpstr>
      <vt:lpstr>Formatting the Worksheet  for Printing</vt:lpstr>
      <vt:lpstr>Formatting the Worksheet for Printing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2013-04-03T14:50:20Z</dcterms:created>
  <dcterms:modified xsi:type="dcterms:W3CDTF">2013-07-19T14:06:30Z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